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71" r:id="rId3"/>
    <p:sldId id="292" r:id="rId4"/>
    <p:sldId id="258" r:id="rId5"/>
    <p:sldId id="275" r:id="rId6"/>
    <p:sldId id="297" r:id="rId7"/>
    <p:sldId id="259" r:id="rId8"/>
    <p:sldId id="298" r:id="rId9"/>
    <p:sldId id="299" r:id="rId10"/>
    <p:sldId id="301" r:id="rId11"/>
    <p:sldId id="302" r:id="rId12"/>
    <p:sldId id="300" r:id="rId13"/>
    <p:sldId id="303" r:id="rId14"/>
    <p:sldId id="295" r:id="rId15"/>
    <p:sldId id="283" r:id="rId16"/>
    <p:sldId id="291" r:id="rId17"/>
    <p:sldId id="264" r:id="rId18"/>
    <p:sldId id="296" r:id="rId19"/>
    <p:sldId id="277" r:id="rId20"/>
    <p:sldId id="304" r:id="rId21"/>
    <p:sldId id="305" r:id="rId22"/>
    <p:sldId id="294" r:id="rId23"/>
    <p:sldId id="306" r:id="rId24"/>
    <p:sldId id="268" r:id="rId25"/>
    <p:sldId id="269" r:id="rId2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7"/>
    <p:restoredTop sz="85460"/>
  </p:normalViewPr>
  <p:slideViewPr>
    <p:cSldViewPr snapToGrid="0" snapToObjects="1">
      <p:cViewPr varScale="1">
        <p:scale>
          <a:sx n="100" d="100"/>
          <a:sy n="100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5E80E-60FE-42AF-A57D-99026661842E}" type="doc">
      <dgm:prSet loTypeId="urn:microsoft.com/office/officeart/2005/8/layout/vList3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3B1625-ED03-464D-8EEB-634A5BD55212}">
      <dgm:prSet/>
      <dgm:spPr/>
      <dgm:t>
        <a:bodyPr/>
        <a:lstStyle/>
        <a:p>
          <a:r>
            <a:rPr lang="de-DE" dirty="0"/>
            <a:t>Neue Skills</a:t>
          </a:r>
          <a:endParaRPr lang="en-US" dirty="0"/>
        </a:p>
      </dgm:t>
    </dgm:pt>
    <dgm:pt modelId="{2064C1D7-FDBF-4C7A-AAE4-CA90FBAD9929}" type="parTrans" cxnId="{7278CD01-7690-4B21-97A3-43296ADA89AE}">
      <dgm:prSet/>
      <dgm:spPr/>
      <dgm:t>
        <a:bodyPr/>
        <a:lstStyle/>
        <a:p>
          <a:endParaRPr lang="en-US"/>
        </a:p>
      </dgm:t>
    </dgm:pt>
    <dgm:pt modelId="{7D860BA6-DB3A-4BAC-A918-F8FDA6D8DC8F}" type="sibTrans" cxnId="{7278CD01-7690-4B21-97A3-43296ADA89AE}">
      <dgm:prSet/>
      <dgm:spPr/>
      <dgm:t>
        <a:bodyPr/>
        <a:lstStyle/>
        <a:p>
          <a:endParaRPr lang="en-US"/>
        </a:p>
      </dgm:t>
    </dgm:pt>
    <dgm:pt modelId="{86507919-8489-4063-9838-A5590A5FCBE7}">
      <dgm:prSet/>
      <dgm:spPr/>
      <dgm:t>
        <a:bodyPr/>
        <a:lstStyle/>
        <a:p>
          <a:r>
            <a:rPr lang="de-DE"/>
            <a:t>Lessons Learned</a:t>
          </a:r>
          <a:endParaRPr lang="en-US"/>
        </a:p>
      </dgm:t>
    </dgm:pt>
    <dgm:pt modelId="{2AD92717-D113-43F6-AA79-50899E6B95A9}" type="parTrans" cxnId="{1E19DA89-2CDB-40F5-BB69-EC0C60DD6F22}">
      <dgm:prSet/>
      <dgm:spPr/>
      <dgm:t>
        <a:bodyPr/>
        <a:lstStyle/>
        <a:p>
          <a:endParaRPr lang="en-US"/>
        </a:p>
      </dgm:t>
    </dgm:pt>
    <dgm:pt modelId="{C870B712-B410-4C43-BB14-AC24574BA57A}" type="sibTrans" cxnId="{1E19DA89-2CDB-40F5-BB69-EC0C60DD6F22}">
      <dgm:prSet/>
      <dgm:spPr/>
      <dgm:t>
        <a:bodyPr/>
        <a:lstStyle/>
        <a:p>
          <a:endParaRPr lang="en-US"/>
        </a:p>
      </dgm:t>
    </dgm:pt>
    <dgm:pt modelId="{0BC0264E-4031-48FB-92C0-0D953069BD47}">
      <dgm:prSet/>
      <dgm:spPr/>
      <dgm:t>
        <a:bodyPr/>
        <a:lstStyle/>
        <a:p>
          <a:r>
            <a:rPr lang="de-DE"/>
            <a:t>Was könnte ich besser machen?</a:t>
          </a:r>
          <a:endParaRPr lang="en-US"/>
        </a:p>
      </dgm:t>
    </dgm:pt>
    <dgm:pt modelId="{9BFFBCAA-BA70-4F2E-88AF-21F0E10ABEC5}" type="parTrans" cxnId="{7D029D9F-5915-4E2B-B28C-46375C89BE30}">
      <dgm:prSet/>
      <dgm:spPr/>
      <dgm:t>
        <a:bodyPr/>
        <a:lstStyle/>
        <a:p>
          <a:endParaRPr lang="en-US"/>
        </a:p>
      </dgm:t>
    </dgm:pt>
    <dgm:pt modelId="{B108D298-04AC-4C4B-9D8D-0E77D2AC1475}" type="sibTrans" cxnId="{7D029D9F-5915-4E2B-B28C-46375C89BE30}">
      <dgm:prSet/>
      <dgm:spPr/>
      <dgm:t>
        <a:bodyPr/>
        <a:lstStyle/>
        <a:p>
          <a:endParaRPr lang="en-US"/>
        </a:p>
      </dgm:t>
    </dgm:pt>
    <dgm:pt modelId="{768DEE27-7B2A-B549-89A8-44844054EEE9}" type="pres">
      <dgm:prSet presAssocID="{1A85E80E-60FE-42AF-A57D-99026661842E}" presName="linearFlow" presStyleCnt="0">
        <dgm:presLayoutVars>
          <dgm:dir/>
          <dgm:resizeHandles val="exact"/>
        </dgm:presLayoutVars>
      </dgm:prSet>
      <dgm:spPr/>
    </dgm:pt>
    <dgm:pt modelId="{3AEC6BB6-AECC-784E-85F5-899798E7933A}" type="pres">
      <dgm:prSet presAssocID="{A53B1625-ED03-464D-8EEB-634A5BD55212}" presName="composite" presStyleCnt="0"/>
      <dgm:spPr/>
    </dgm:pt>
    <dgm:pt modelId="{1281ABD9-7062-9241-AC4E-F7239094D3AE}" type="pres">
      <dgm:prSet presAssocID="{A53B1625-ED03-464D-8EEB-634A5BD55212}" presName="imgShp" presStyleLbl="fgImgPlace1" presStyleIdx="0" presStyleCnt="3" custLinFactNeighborX="-56013" custLinFactNeighborY="-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F3F702E-A126-EA46-B7DC-3DE36AE21707}" type="pres">
      <dgm:prSet presAssocID="{A53B1625-ED03-464D-8EEB-634A5BD55212}" presName="txShp" presStyleLbl="node1" presStyleIdx="0" presStyleCnt="3" custLinFactNeighborX="11883" custLinFactNeighborY="-39">
        <dgm:presLayoutVars>
          <dgm:bulletEnabled val="1"/>
        </dgm:presLayoutVars>
      </dgm:prSet>
      <dgm:spPr/>
    </dgm:pt>
    <dgm:pt modelId="{24A3AF33-0F02-0D48-9461-BFABF5ED9497}" type="pres">
      <dgm:prSet presAssocID="{7D860BA6-DB3A-4BAC-A918-F8FDA6D8DC8F}" presName="spacing" presStyleCnt="0"/>
      <dgm:spPr/>
    </dgm:pt>
    <dgm:pt modelId="{D2D939FD-0B34-444D-9D4D-81244CF4C6F7}" type="pres">
      <dgm:prSet presAssocID="{86507919-8489-4063-9838-A5590A5FCBE7}" presName="composite" presStyleCnt="0"/>
      <dgm:spPr/>
    </dgm:pt>
    <dgm:pt modelId="{D5C18512-9DFE-4443-BD65-071EFE1A366B}" type="pres">
      <dgm:prSet presAssocID="{86507919-8489-4063-9838-A5590A5FCBE7}" presName="imgShp" presStyleLbl="fgImgPlace1" presStyleIdx="1" presStyleCnt="3" custLinFactNeighborX="-56013" custLinFactNeighborY="-3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9D78B2-4392-5B46-B61D-276D62D8521B}" type="pres">
      <dgm:prSet presAssocID="{86507919-8489-4063-9838-A5590A5FCBE7}" presName="txShp" presStyleLbl="node1" presStyleIdx="1" presStyleCnt="3" custLinFactNeighborX="11883" custLinFactNeighborY="-39">
        <dgm:presLayoutVars>
          <dgm:bulletEnabled val="1"/>
        </dgm:presLayoutVars>
      </dgm:prSet>
      <dgm:spPr/>
    </dgm:pt>
    <dgm:pt modelId="{4BF6B0BC-77A4-E349-8EFD-9CA52A9079A9}" type="pres">
      <dgm:prSet presAssocID="{C870B712-B410-4C43-BB14-AC24574BA57A}" presName="spacing" presStyleCnt="0"/>
      <dgm:spPr/>
    </dgm:pt>
    <dgm:pt modelId="{FFA20FA2-8E00-7349-A711-2DE60B8AEDE8}" type="pres">
      <dgm:prSet presAssocID="{0BC0264E-4031-48FB-92C0-0D953069BD47}" presName="composite" presStyleCnt="0"/>
      <dgm:spPr/>
    </dgm:pt>
    <dgm:pt modelId="{C8897C89-1091-664C-90D2-C84F6F00E6AB}" type="pres">
      <dgm:prSet presAssocID="{0BC0264E-4031-48FB-92C0-0D953069BD47}" presName="imgShp" presStyleLbl="fgImgPlace1" presStyleIdx="2" presStyleCnt="3" custLinFactNeighborX="-56013" custLinFactNeighborY="-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A95D6B6E-AE5E-C347-B77F-2094315EC17C}" type="pres">
      <dgm:prSet presAssocID="{0BC0264E-4031-48FB-92C0-0D953069BD47}" presName="txShp" presStyleLbl="node1" presStyleIdx="2" presStyleCnt="3" custLinFactNeighborX="11883" custLinFactNeighborY="-39">
        <dgm:presLayoutVars>
          <dgm:bulletEnabled val="1"/>
        </dgm:presLayoutVars>
      </dgm:prSet>
      <dgm:spPr/>
    </dgm:pt>
  </dgm:ptLst>
  <dgm:cxnLst>
    <dgm:cxn modelId="{7278CD01-7690-4B21-97A3-43296ADA89AE}" srcId="{1A85E80E-60FE-42AF-A57D-99026661842E}" destId="{A53B1625-ED03-464D-8EEB-634A5BD55212}" srcOrd="0" destOrd="0" parTransId="{2064C1D7-FDBF-4C7A-AAE4-CA90FBAD9929}" sibTransId="{7D860BA6-DB3A-4BAC-A918-F8FDA6D8DC8F}"/>
    <dgm:cxn modelId="{55CDAB3E-B284-1A4B-8AB5-E47AD62E3064}" type="presOf" srcId="{1A85E80E-60FE-42AF-A57D-99026661842E}" destId="{768DEE27-7B2A-B549-89A8-44844054EEE9}" srcOrd="0" destOrd="0" presId="urn:microsoft.com/office/officeart/2005/8/layout/vList3"/>
    <dgm:cxn modelId="{1E19DA89-2CDB-40F5-BB69-EC0C60DD6F22}" srcId="{1A85E80E-60FE-42AF-A57D-99026661842E}" destId="{86507919-8489-4063-9838-A5590A5FCBE7}" srcOrd="1" destOrd="0" parTransId="{2AD92717-D113-43F6-AA79-50899E6B95A9}" sibTransId="{C870B712-B410-4C43-BB14-AC24574BA57A}"/>
    <dgm:cxn modelId="{7D029D9F-5915-4E2B-B28C-46375C89BE30}" srcId="{1A85E80E-60FE-42AF-A57D-99026661842E}" destId="{0BC0264E-4031-48FB-92C0-0D953069BD47}" srcOrd="2" destOrd="0" parTransId="{9BFFBCAA-BA70-4F2E-88AF-21F0E10ABEC5}" sibTransId="{B108D298-04AC-4C4B-9D8D-0E77D2AC1475}"/>
    <dgm:cxn modelId="{DBFCE6A1-377A-7645-A7AA-C17C7DFA4758}" type="presOf" srcId="{86507919-8489-4063-9838-A5590A5FCBE7}" destId="{569D78B2-4392-5B46-B61D-276D62D8521B}" srcOrd="0" destOrd="0" presId="urn:microsoft.com/office/officeart/2005/8/layout/vList3"/>
    <dgm:cxn modelId="{C9024AAE-C7DF-104A-877D-999E094FC1D3}" type="presOf" srcId="{A53B1625-ED03-464D-8EEB-634A5BD55212}" destId="{7F3F702E-A126-EA46-B7DC-3DE36AE21707}" srcOrd="0" destOrd="0" presId="urn:microsoft.com/office/officeart/2005/8/layout/vList3"/>
    <dgm:cxn modelId="{D74E07C3-62FC-594D-99B2-8623F4F58C08}" type="presOf" srcId="{0BC0264E-4031-48FB-92C0-0D953069BD47}" destId="{A95D6B6E-AE5E-C347-B77F-2094315EC17C}" srcOrd="0" destOrd="0" presId="urn:microsoft.com/office/officeart/2005/8/layout/vList3"/>
    <dgm:cxn modelId="{3704E612-E055-FE42-8DAD-EDC4596B05B7}" type="presParOf" srcId="{768DEE27-7B2A-B549-89A8-44844054EEE9}" destId="{3AEC6BB6-AECC-784E-85F5-899798E7933A}" srcOrd="0" destOrd="0" presId="urn:microsoft.com/office/officeart/2005/8/layout/vList3"/>
    <dgm:cxn modelId="{BAC3613D-B443-D443-97AD-05CC8BDC9B1F}" type="presParOf" srcId="{3AEC6BB6-AECC-784E-85F5-899798E7933A}" destId="{1281ABD9-7062-9241-AC4E-F7239094D3AE}" srcOrd="0" destOrd="0" presId="urn:microsoft.com/office/officeart/2005/8/layout/vList3"/>
    <dgm:cxn modelId="{828568E3-CA25-DE4A-87AA-00D0ECA2739A}" type="presParOf" srcId="{3AEC6BB6-AECC-784E-85F5-899798E7933A}" destId="{7F3F702E-A126-EA46-B7DC-3DE36AE21707}" srcOrd="1" destOrd="0" presId="urn:microsoft.com/office/officeart/2005/8/layout/vList3"/>
    <dgm:cxn modelId="{8DB5A69B-4506-C947-891A-E7E11B471D27}" type="presParOf" srcId="{768DEE27-7B2A-B549-89A8-44844054EEE9}" destId="{24A3AF33-0F02-0D48-9461-BFABF5ED9497}" srcOrd="1" destOrd="0" presId="urn:microsoft.com/office/officeart/2005/8/layout/vList3"/>
    <dgm:cxn modelId="{D69810D3-9CA3-CA45-ABF4-ED6ADC338B7E}" type="presParOf" srcId="{768DEE27-7B2A-B549-89A8-44844054EEE9}" destId="{D2D939FD-0B34-444D-9D4D-81244CF4C6F7}" srcOrd="2" destOrd="0" presId="urn:microsoft.com/office/officeart/2005/8/layout/vList3"/>
    <dgm:cxn modelId="{A2FB27D6-A65C-BC4B-8767-06E49D3FA1FD}" type="presParOf" srcId="{D2D939FD-0B34-444D-9D4D-81244CF4C6F7}" destId="{D5C18512-9DFE-4443-BD65-071EFE1A366B}" srcOrd="0" destOrd="0" presId="urn:microsoft.com/office/officeart/2005/8/layout/vList3"/>
    <dgm:cxn modelId="{3716855F-BE07-C54A-A8DF-FAA5D38639F9}" type="presParOf" srcId="{D2D939FD-0B34-444D-9D4D-81244CF4C6F7}" destId="{569D78B2-4392-5B46-B61D-276D62D8521B}" srcOrd="1" destOrd="0" presId="urn:microsoft.com/office/officeart/2005/8/layout/vList3"/>
    <dgm:cxn modelId="{EB7EFA35-B48B-BA45-AC69-9B0A71C472C0}" type="presParOf" srcId="{768DEE27-7B2A-B549-89A8-44844054EEE9}" destId="{4BF6B0BC-77A4-E349-8EFD-9CA52A9079A9}" srcOrd="3" destOrd="0" presId="urn:microsoft.com/office/officeart/2005/8/layout/vList3"/>
    <dgm:cxn modelId="{0F91A4F0-BAF8-064A-AFB8-012961C8825E}" type="presParOf" srcId="{768DEE27-7B2A-B549-89A8-44844054EEE9}" destId="{FFA20FA2-8E00-7349-A711-2DE60B8AEDE8}" srcOrd="4" destOrd="0" presId="urn:microsoft.com/office/officeart/2005/8/layout/vList3"/>
    <dgm:cxn modelId="{323958A3-91CB-2541-9E42-16A763168D44}" type="presParOf" srcId="{FFA20FA2-8E00-7349-A711-2DE60B8AEDE8}" destId="{C8897C89-1091-664C-90D2-C84F6F00E6AB}" srcOrd="0" destOrd="0" presId="urn:microsoft.com/office/officeart/2005/8/layout/vList3"/>
    <dgm:cxn modelId="{03170610-BCF7-B846-AF39-06FB82A46F96}" type="presParOf" srcId="{FFA20FA2-8E00-7349-A711-2DE60B8AEDE8}" destId="{A95D6B6E-AE5E-C347-B77F-2094315EC1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F702E-A126-EA46-B7DC-3DE36AE21707}">
      <dsp:nvSpPr>
        <dsp:cNvPr id="0" name=""/>
        <dsp:cNvSpPr/>
      </dsp:nvSpPr>
      <dsp:spPr>
        <a:xfrm rot="10800000">
          <a:off x="1743166" y="1552"/>
          <a:ext cx="3887193" cy="120858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52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Neue Skills</a:t>
          </a:r>
          <a:endParaRPr lang="en-US" sz="3300" kern="1200" dirty="0"/>
        </a:p>
      </dsp:txBody>
      <dsp:txXfrm rot="10800000">
        <a:off x="2045311" y="1552"/>
        <a:ext cx="3585048" cy="1208582"/>
      </dsp:txXfrm>
    </dsp:sp>
    <dsp:sp modelId="{1281ABD9-7062-9241-AC4E-F7239094D3AE}">
      <dsp:nvSpPr>
        <dsp:cNvPr id="0" name=""/>
        <dsp:cNvSpPr/>
      </dsp:nvSpPr>
      <dsp:spPr>
        <a:xfrm>
          <a:off x="0" y="1552"/>
          <a:ext cx="1208582" cy="12085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D78B2-4392-5B46-B61D-276D62D8521B}">
      <dsp:nvSpPr>
        <dsp:cNvPr id="0" name=""/>
        <dsp:cNvSpPr/>
      </dsp:nvSpPr>
      <dsp:spPr>
        <a:xfrm rot="10800000">
          <a:off x="1743166" y="1570906"/>
          <a:ext cx="3887193" cy="120858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52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Lessons Learned</a:t>
          </a:r>
          <a:endParaRPr lang="en-US" sz="3300" kern="1200"/>
        </a:p>
      </dsp:txBody>
      <dsp:txXfrm rot="10800000">
        <a:off x="2045311" y="1570906"/>
        <a:ext cx="3585048" cy="1208582"/>
      </dsp:txXfrm>
    </dsp:sp>
    <dsp:sp modelId="{D5C18512-9DFE-4443-BD65-071EFE1A366B}">
      <dsp:nvSpPr>
        <dsp:cNvPr id="0" name=""/>
        <dsp:cNvSpPr/>
      </dsp:nvSpPr>
      <dsp:spPr>
        <a:xfrm>
          <a:off x="0" y="1570906"/>
          <a:ext cx="1208582" cy="12085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D6B6E-AE5E-C347-B77F-2094315EC17C}">
      <dsp:nvSpPr>
        <dsp:cNvPr id="0" name=""/>
        <dsp:cNvSpPr/>
      </dsp:nvSpPr>
      <dsp:spPr>
        <a:xfrm rot="10800000">
          <a:off x="1743166" y="3140260"/>
          <a:ext cx="3887193" cy="1208582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52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Was könnte ich besser machen?</a:t>
          </a:r>
          <a:endParaRPr lang="en-US" sz="3300" kern="1200"/>
        </a:p>
      </dsp:txBody>
      <dsp:txXfrm rot="10800000">
        <a:off x="2045311" y="3140260"/>
        <a:ext cx="3585048" cy="1208582"/>
      </dsp:txXfrm>
    </dsp:sp>
    <dsp:sp modelId="{C8897C89-1091-664C-90D2-C84F6F00E6AB}">
      <dsp:nvSpPr>
        <dsp:cNvPr id="0" name=""/>
        <dsp:cNvSpPr/>
      </dsp:nvSpPr>
      <dsp:spPr>
        <a:xfrm>
          <a:off x="0" y="3140260"/>
          <a:ext cx="1208582" cy="120858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1B95F-1AF6-4C4C-93DE-3EDC44F6EA39}" type="datetimeFigureOut">
              <a:rPr lang="de-DE" smtClean="0"/>
              <a:t>12.09.22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8A52-D7FF-2C4A-8661-D2045377CE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52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365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76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095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9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830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6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13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8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665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527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11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79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239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454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243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927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9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247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365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44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7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047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32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76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863F-0EC6-8F4F-A40C-CF764A37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5A36E-BD73-6D43-A80B-3E6A81C18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BD967-3D53-3B43-9549-7271719D2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F6E6-E02D-134D-94BF-222D334D453D}" type="datetime1">
              <a:rPr lang="de-DE" smtClean="0"/>
              <a:t>18.09.22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1E514-22A6-7D41-AFC5-7F960E29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7EDCF-3538-E643-A827-FB60903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1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D7BF-5448-A244-B544-6E99D77E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CACC0-396D-8D4C-8A68-FBFD982BC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669C3-0C2D-474A-9ED3-EF0E0E7EE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F6372-93B8-744C-9C68-CB87F2D75D5F}" type="datetime1">
              <a:rPr lang="de-DE" smtClean="0"/>
              <a:t>18.09.22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77CCE-C668-B942-8E01-28617D7E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01F78-59D1-1F49-8F3E-895DA9CE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7F777-B86D-7942-903C-36DB74EF1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0F4C5-7793-B44F-90E3-CE01526CA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BF323-3D42-8341-8A61-485CDE15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4ADB-2249-5147-AC51-D56B1F41365C}" type="datetime1">
              <a:rPr lang="de-DE" smtClean="0"/>
              <a:t>18.09.22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DE988-2CF6-864B-BDF8-A0466BD4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23E8B-5649-A941-BD6C-69A42188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9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A547-641C-1B4E-9103-2730F538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D1E76-9BC4-3C44-AD8F-986CAC99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0D492-58A6-824B-8B71-7747BCC0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7AB2C-4EA6-6848-AF2F-59A1762B9574}" type="datetime1">
              <a:rPr lang="de-DE" smtClean="0"/>
              <a:t>18.09.22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1C850-8021-5742-BB9E-77AACAB1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45FC3-EA51-C84E-B411-AF5FD9D2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5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3BA7-C807-0D4F-BEFD-EE253EFD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F85C8-2648-A449-833F-039BD565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90F10-0709-1041-AC2D-403F6FE5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283A-1732-4C41-B0F6-DC74E6D19F9A}" type="datetime1">
              <a:rPr lang="de-DE" smtClean="0"/>
              <a:t>18.09.22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A2D6-CC61-E343-A3AA-F363540D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20CC-AD5B-8941-A577-BB975A8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0344-C0B8-AF44-AD41-43918F93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8CFA9-1507-2541-B81A-E907727BC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E9C68-B47D-544D-8E56-A17F3967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7A5CA-694C-294F-8A55-B46E656F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2EA5-9645-B746-8FA1-7562FB0712A9}" type="datetime1">
              <a:rPr lang="de-DE" smtClean="0"/>
              <a:t>18.09.22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EE469-99B3-6548-AA37-EA6E829F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91AEF-947A-B84C-B394-B371E36E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DCC4-61DC-DC4C-8727-31646A290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23F41-EC07-1A48-9178-46F5202CC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ACF3F-624F-B84F-9E56-6BE8FB8A6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864F0-3EF3-6C45-A068-BB94C3F62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2943D-D32C-F24D-A8DC-23FA73A9E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4F5F83-01C3-B44B-A6B2-ABFDDBE9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FACAA-DF33-E745-BC4A-080C02179704}" type="datetime1">
              <a:rPr lang="de-DE" smtClean="0"/>
              <a:t>18.09.22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094A7F-B712-C243-8E82-C794349F0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4AB50-7F2B-BD46-A0B9-7B8BBD73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6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27A7-5275-E34B-87F5-A082A9DA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E5101-2395-BA49-B45B-99512381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99C1-AF80-234C-9693-A3489A845647}" type="datetime1">
              <a:rPr lang="de-DE" smtClean="0"/>
              <a:t>18.09.22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5E750-DC8E-6E44-AD2E-21E4C020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00182-078E-6E4F-82A6-C71448C5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0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29009A-D281-B240-8001-3CE2AAF97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B97E-0CD7-C741-AE74-30CAAC81F95A}" type="datetime1">
              <a:rPr lang="de-DE" smtClean="0"/>
              <a:t>18.09.22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F82CB-B554-EE4F-A984-5F5081E3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7E304-474E-A243-8529-0CB85991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7F2A-02F4-FF48-8CC7-70A5B857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CBDC3-B196-CC46-A1E3-1F6B93F18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888A7-97D0-4F47-AEF9-D186B71AD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658C3-875C-F349-B0CD-A4C0DA868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1A574-08B7-B244-BEF5-1DF7D566EF16}" type="datetime1">
              <a:rPr lang="de-DE" smtClean="0"/>
              <a:t>18.09.22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7203A-F02F-034D-A3C6-1EDE5BF43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D237D-06A3-BC45-A0BC-E673B2B0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E07D-4C0B-ED49-8D02-37C6981C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6C99C-92BB-D748-9DD2-F4317155E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FBC02-23E5-B54F-BCB0-D943A8502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0A027-8FDB-4A46-B55B-4E0CA201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E454-233C-704E-ADD8-35EFEDFF7DBE}" type="datetime1">
              <a:rPr lang="de-DE" smtClean="0"/>
              <a:t>18.09.22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7E1FD-C02F-EF4B-BD88-A4287B3F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ED3AA-E6D4-DA4D-9563-14B4F3B1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30AD5-54AF-1C4A-94EB-F9FAD5E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351FE-B395-8C45-96A6-9E2C5543E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A915-5989-F54C-97FB-0DE7402CF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BA7E3-8DB8-3146-A688-949B48CEE87C}" type="datetime1">
              <a:rPr lang="de-DE" smtClean="0"/>
              <a:t>18.09.22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CB085-3870-074B-B57C-3AC064D88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Bela Föhrenbacher - IBM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A180-3A52-F340-82D7-5DECE455C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2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sv/photo/53969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801C-8C41-DD4B-9181-437BC1F8E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0" y="2078891"/>
            <a:ext cx="5414255" cy="2203766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Analyse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 der </a:t>
            </a:r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Vor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- und </a:t>
            </a:r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Nachteile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 der </a:t>
            </a:r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Anwendungstransformation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 von </a:t>
            </a:r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lokalen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Systemen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 in die Cloud</a:t>
            </a:r>
            <a:endParaRPr lang="de-DE" sz="3000" b="1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67A1A-7562-874E-8D84-B9EC9136A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0" y="4709849"/>
            <a:ext cx="5414255" cy="406436"/>
          </a:xfrm>
        </p:spPr>
        <p:txBody>
          <a:bodyPr>
            <a:normAutofit lnSpcReduction="10000"/>
          </a:bodyPr>
          <a:lstStyle/>
          <a:p>
            <a:pPr algn="l"/>
            <a:r>
              <a:rPr lang="de-DE" dirty="0">
                <a:solidFill>
                  <a:schemeClr val="tx1">
                    <a:alpha val="80000"/>
                  </a:schemeClr>
                </a:solidFill>
              </a:rPr>
              <a:t>Bela </a:t>
            </a:r>
            <a:r>
              <a:rPr lang="de-DE" dirty="0" err="1">
                <a:solidFill>
                  <a:schemeClr val="tx1">
                    <a:alpha val="80000"/>
                  </a:schemeClr>
                </a:solidFill>
              </a:rPr>
              <a:t>Föhrenbacher</a:t>
            </a:r>
            <a:r>
              <a:rPr lang="de-DE" dirty="0">
                <a:solidFill>
                  <a:schemeClr val="tx1">
                    <a:alpha val="80000"/>
                  </a:schemeClr>
                </a:solidFill>
              </a:rPr>
              <a:t> - IBM</a:t>
            </a:r>
          </a:p>
        </p:txBody>
      </p:sp>
      <p:pic>
        <p:nvPicPr>
          <p:cNvPr id="4" name="Picture 3" descr="Light bulb on yellow background with sketched light beams and cord">
            <a:extLst>
              <a:ext uri="{FF2B5EF4-FFF2-40B4-BE49-F238E27FC236}">
                <a16:creationId xmlns:a16="http://schemas.microsoft.com/office/drawing/2014/main" id="{EDB4DED0-3EDA-42EB-8220-4ECB3D8F0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657" r="399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6" name="Picture 5" descr="A picture containing text, building, light&#10;&#10;Description automatically generated">
            <a:extLst>
              <a:ext uri="{FF2B5EF4-FFF2-40B4-BE49-F238E27FC236}">
                <a16:creationId xmlns:a16="http://schemas.microsoft.com/office/drawing/2014/main" id="{1220324C-E86C-2940-BE7C-A7C51FDB5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316" y="171339"/>
            <a:ext cx="1714681" cy="689931"/>
          </a:xfrm>
          <a:prstGeom prst="rect">
            <a:avLst/>
          </a:prstGeom>
        </p:spPr>
      </p:pic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6863451F-1782-A448-9773-2FAB015B4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3" y="171339"/>
            <a:ext cx="2057400" cy="8636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93282-55BC-074D-ABB7-F6997409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2EB6D-3A57-E64F-9712-C4001DC42D73}" type="datetime1">
              <a:rPr lang="de-DE" smtClean="0">
                <a:solidFill>
                  <a:schemeClr val="bg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C43FFE-8F6B-7B42-9BB1-C275F7FE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35113F-74B4-AA4D-8E33-602F64D3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34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6FC6-65F7-BB4D-AF91-FC21A141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9281"/>
            <a:ext cx="6254496" cy="4182063"/>
          </a:xfrm>
        </p:spPr>
        <p:txBody>
          <a:bodyPr anchor="ctr">
            <a:normAutofit/>
          </a:bodyPr>
          <a:lstStyle/>
          <a:p>
            <a:r>
              <a:rPr lang="de-DE" sz="2600" dirty="0">
                <a:solidFill>
                  <a:schemeClr val="bg1"/>
                </a:solidFill>
              </a:rPr>
              <a:t>Skalierbarkeit</a:t>
            </a:r>
          </a:p>
          <a:p>
            <a:r>
              <a:rPr lang="de-DE" sz="2600" dirty="0">
                <a:solidFill>
                  <a:schemeClr val="bg1"/>
                </a:solidFill>
              </a:rPr>
              <a:t>Fehlertoleranz</a:t>
            </a:r>
          </a:p>
          <a:p>
            <a:r>
              <a:rPr lang="de-DE" sz="2600" dirty="0">
                <a:solidFill>
                  <a:schemeClr val="bg1"/>
                </a:solidFill>
              </a:rPr>
              <a:t>Schnelle Bereitstellung</a:t>
            </a:r>
          </a:p>
        </p:txBody>
      </p:sp>
      <p:pic>
        <p:nvPicPr>
          <p:cNvPr id="13" name="Picture 12" descr="An arrow hitting a bull's eye target">
            <a:extLst>
              <a:ext uri="{FF2B5EF4-FFF2-40B4-BE49-F238E27FC236}">
                <a16:creationId xmlns:a16="http://schemas.microsoft.com/office/drawing/2014/main" id="{41C118E2-DC63-D24B-8161-BA136AEC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16173" r="16173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16520DF-DDEC-9748-81B7-3AA714B1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Anforderungen / Merkmale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B5854-9717-0F44-809A-7DC6369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CB8E-4C19-DB46-9A6F-7AFABE9553CF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097C-4100-7648-8A5F-74E1E93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3B7CE-5CFA-C343-9EA1-6B8568E8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15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6FC6-65F7-BB4D-AF91-FC21A141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9281"/>
            <a:ext cx="6254496" cy="4182063"/>
          </a:xfrm>
        </p:spPr>
        <p:txBody>
          <a:bodyPr anchor="ctr">
            <a:normAutofit/>
          </a:bodyPr>
          <a:lstStyle/>
          <a:p>
            <a:r>
              <a:rPr lang="de-DE" sz="2600" dirty="0">
                <a:solidFill>
                  <a:schemeClr val="bg1"/>
                </a:solidFill>
              </a:rPr>
              <a:t>Cloud </a:t>
            </a:r>
            <a:r>
              <a:rPr lang="de-DE" sz="2600" dirty="0">
                <a:solidFill>
                  <a:schemeClr val="bg1"/>
                </a:solidFill>
                <a:sym typeface="Wingdings" pitchFamily="2" charset="2"/>
              </a:rPr>
              <a:t>Mehrbenutzer Kontext</a:t>
            </a:r>
            <a:endParaRPr lang="de-DE" sz="2600" dirty="0">
              <a:solidFill>
                <a:schemeClr val="bg1"/>
              </a:solidFill>
            </a:endParaRPr>
          </a:p>
          <a:p>
            <a:r>
              <a:rPr lang="de-DE" sz="2600" dirty="0">
                <a:solidFill>
                  <a:schemeClr val="bg1"/>
                </a:solidFill>
              </a:rPr>
              <a:t>Webanwendung / Webinterface</a:t>
            </a:r>
          </a:p>
          <a:p>
            <a:pPr marL="0" indent="0">
              <a:buNone/>
            </a:pPr>
            <a:r>
              <a:rPr lang="de-DE" sz="2600" dirty="0">
                <a:solidFill>
                  <a:schemeClr val="bg1"/>
                </a:solidFill>
                <a:sym typeface="Wingdings" pitchFamily="2" charset="2"/>
              </a:rPr>
              <a:t>Transformation</a:t>
            </a:r>
          </a:p>
          <a:p>
            <a:r>
              <a:rPr lang="de-DE" sz="2600" dirty="0">
                <a:solidFill>
                  <a:schemeClr val="bg1"/>
                </a:solidFill>
                <a:sym typeface="Wingdings" pitchFamily="2" charset="2"/>
              </a:rPr>
              <a:t>Framework für vereinfachte Entwicklung</a:t>
            </a:r>
          </a:p>
          <a:p>
            <a:r>
              <a:rPr lang="de-DE" dirty="0">
                <a:solidFill>
                  <a:schemeClr val="bg1"/>
                </a:solidFill>
              </a:rPr>
              <a:t>Containerisierung für Cloud</a:t>
            </a:r>
          </a:p>
          <a:p>
            <a:endParaRPr lang="de-DE" sz="2600" dirty="0">
              <a:solidFill>
                <a:schemeClr val="bg1"/>
              </a:solidFill>
            </a:endParaRPr>
          </a:p>
        </p:txBody>
      </p:sp>
      <p:pic>
        <p:nvPicPr>
          <p:cNvPr id="13" name="Picture 12" descr="Phillips screwdriver and screw in wood">
            <a:extLst>
              <a:ext uri="{FF2B5EF4-FFF2-40B4-BE49-F238E27FC236}">
                <a16:creationId xmlns:a16="http://schemas.microsoft.com/office/drawing/2014/main" id="{41C118E2-DC63-D24B-8161-BA136AEC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t="730" b="73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16520DF-DDEC-9748-81B7-3AA714B1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Veränderungen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B5854-9717-0F44-809A-7DC6369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A366-6F99-5448-A431-4CA9BEEBB207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097C-4100-7648-8A5F-74E1E93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3B7CE-5CFA-C343-9EA1-6B8568E8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00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Forschung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Microscope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310576-0F68-F148-9592-2EA7AB07A53A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88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6FC6-65F7-BB4D-AF91-FC21A141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9281"/>
            <a:ext cx="6254496" cy="4182063"/>
          </a:xfrm>
        </p:spPr>
        <p:txBody>
          <a:bodyPr anchor="ctr">
            <a:normAutofit/>
          </a:bodyPr>
          <a:lstStyle/>
          <a:p>
            <a:r>
              <a:rPr lang="de-DE" sz="2600" dirty="0">
                <a:solidFill>
                  <a:schemeClr val="bg1"/>
                </a:solidFill>
              </a:rPr>
              <a:t>Nicht-funktionale Anforderungen</a:t>
            </a:r>
          </a:p>
          <a:p>
            <a:pPr lvl="1"/>
            <a:r>
              <a:rPr lang="de-DE" sz="2200" dirty="0">
                <a:solidFill>
                  <a:schemeClr val="bg1"/>
                </a:solidFill>
              </a:rPr>
              <a:t>Cloud-native Merkmale untersucht</a:t>
            </a:r>
          </a:p>
          <a:p>
            <a:pPr lvl="1"/>
            <a:r>
              <a:rPr lang="de-DE" sz="2200" dirty="0">
                <a:solidFill>
                  <a:schemeClr val="bg1"/>
                </a:solidFill>
              </a:rPr>
              <a:t>Anforderungen an Cloud-native Anwendungen herausgestellt</a:t>
            </a:r>
          </a:p>
          <a:p>
            <a:pPr lvl="1"/>
            <a:r>
              <a:rPr lang="de-DE" sz="2200" dirty="0">
                <a:solidFill>
                  <a:schemeClr val="bg1"/>
                </a:solidFill>
              </a:rPr>
              <a:t>Untersuchung, wie Anforderungen erreichbar sind</a:t>
            </a:r>
          </a:p>
          <a:p>
            <a:r>
              <a:rPr lang="de-DE" sz="2600" dirty="0">
                <a:solidFill>
                  <a:schemeClr val="bg1"/>
                </a:solidFill>
              </a:rPr>
              <a:t>Funktionale Anforderungen</a:t>
            </a:r>
          </a:p>
          <a:p>
            <a:pPr lvl="1"/>
            <a:r>
              <a:rPr lang="de-DE" sz="2200" dirty="0">
                <a:solidFill>
                  <a:schemeClr val="bg1"/>
                </a:solidFill>
              </a:rPr>
              <a:t>Use-Case Analyse</a:t>
            </a:r>
          </a:p>
          <a:p>
            <a:r>
              <a:rPr lang="de-DE" sz="2600" dirty="0" err="1">
                <a:solidFill>
                  <a:schemeClr val="bg1"/>
                </a:solidFill>
              </a:rPr>
              <a:t>Prototyping</a:t>
            </a:r>
            <a:endParaRPr lang="de-DE" sz="2600" dirty="0">
              <a:solidFill>
                <a:schemeClr val="bg1"/>
              </a:solidFill>
            </a:endParaRPr>
          </a:p>
        </p:txBody>
      </p:sp>
      <p:pic>
        <p:nvPicPr>
          <p:cNvPr id="13" name="Picture 12" descr="Close-up of a microscope against a white background">
            <a:extLst>
              <a:ext uri="{FF2B5EF4-FFF2-40B4-BE49-F238E27FC236}">
                <a16:creationId xmlns:a16="http://schemas.microsoft.com/office/drawing/2014/main" id="{41C118E2-DC63-D24B-8161-BA136AEC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7449" r="27449"/>
          <a:stretch/>
        </p:blipFill>
        <p:spPr>
          <a:xfrm>
            <a:off x="7552267" y="10"/>
            <a:ext cx="4639733" cy="685799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16520DF-DDEC-9748-81B7-3AA714B1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Vorgehen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B5854-9717-0F44-809A-7DC6369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552A-EE9F-124B-B1DE-6963B62CDC67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097C-4100-7648-8A5F-74E1E93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3B7CE-5CFA-C343-9EA1-6B8568E8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5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Implementierung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Cloud Computing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CCEE00A-D3FC-894B-8F4A-D90F3120A6E3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45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350A1B1-8B67-584A-A625-CCF71A2F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 err="1"/>
              <a:t>Collect</a:t>
            </a:r>
            <a:r>
              <a:rPr lang="de-DE" b="1" dirty="0"/>
              <a:t> Service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F2E01-CA5E-9549-8A33-86108D38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98C-12C8-EE49-BB04-64205D48C1E5}" type="datetime1">
              <a:rPr lang="de-DE" smtClean="0">
                <a:solidFill>
                  <a:schemeClr val="bg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EABD-8F67-2942-B38A-A7A0CC4E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FCB67-5F2F-7145-8603-CAF45C78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15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" name="Picture 14" descr="Colorful rulers and protractors">
            <a:extLst>
              <a:ext uri="{FF2B5EF4-FFF2-40B4-BE49-F238E27FC236}">
                <a16:creationId xmlns:a16="http://schemas.microsoft.com/office/drawing/2014/main" id="{685043D8-ED3B-F84C-B04A-373645387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8192" r="26802"/>
          <a:stretch/>
        </p:blipFill>
        <p:spPr>
          <a:xfrm>
            <a:off x="7545988" y="0"/>
            <a:ext cx="464210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469143-5BA4-5FE7-B4D1-0480634BC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6" b="23020"/>
          <a:stretch/>
        </p:blipFill>
        <p:spPr>
          <a:xfrm>
            <a:off x="30050" y="2340752"/>
            <a:ext cx="7102699" cy="33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350A1B1-8B67-584A-A625-CCF71A2F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Cloud Infrastruktur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F2E01-CA5E-9549-8A33-86108D38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197-4AF1-574E-8DC4-DD288F079569}" type="datetime1">
              <a:rPr lang="de-DE" smtClean="0">
                <a:solidFill>
                  <a:schemeClr val="bg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EABD-8F67-2942-B38A-A7A0CC4E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FCB67-5F2F-7145-8603-CAF45C78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16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" name="Picture 14" descr="Close-up of mirrored windows with clouds">
            <a:extLst>
              <a:ext uri="{FF2B5EF4-FFF2-40B4-BE49-F238E27FC236}">
                <a16:creationId xmlns:a16="http://schemas.microsoft.com/office/drawing/2014/main" id="{685043D8-ED3B-F84C-B04A-373645387C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7437" r="27437"/>
          <a:stretch/>
        </p:blipFill>
        <p:spPr>
          <a:xfrm>
            <a:off x="7545988" y="0"/>
            <a:ext cx="464210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49AA6-9B98-256E-595B-6F560695F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14" y="1690688"/>
            <a:ext cx="6981566" cy="44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2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C5AC81E-940E-9E4E-8992-194F7346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722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Entwicklung des Prototypen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99F35-19F2-0C4F-9C4A-29C9240C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90C9-4B7B-9C45-8C10-BA57F8C1B75B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2D44DC-9845-2381-CB50-F7546C6FE2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5441" y="0"/>
            <a:ext cx="4646559" cy="6858000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B65076-496C-DD4A-94DC-A705454A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0A9F7-1E3A-6A48-B647-CFADC28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9FD267-9536-77B9-BA46-F51961F9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45" y="2055803"/>
            <a:ext cx="6254496" cy="3537714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Umwandlung in Spring Boot Anwendung</a:t>
            </a:r>
          </a:p>
          <a:p>
            <a:r>
              <a:rPr lang="de-DE" dirty="0">
                <a:solidFill>
                  <a:schemeClr val="bg1"/>
                </a:solidFill>
              </a:rPr>
              <a:t>Reproduzieren der Business Logik</a:t>
            </a:r>
          </a:p>
          <a:p>
            <a:r>
              <a:rPr lang="de-DE" dirty="0">
                <a:solidFill>
                  <a:schemeClr val="bg1"/>
                </a:solidFill>
              </a:rPr>
              <a:t>Containerisierung</a:t>
            </a:r>
          </a:p>
          <a:p>
            <a:r>
              <a:rPr lang="de-DE" dirty="0">
                <a:solidFill>
                  <a:schemeClr val="bg1"/>
                </a:solidFill>
              </a:rPr>
              <a:t>Bereitstellung über API</a:t>
            </a:r>
          </a:p>
        </p:txBody>
      </p:sp>
    </p:spTree>
    <p:extLst>
      <p:ext uri="{BB962C8B-B14F-4D97-AF65-F5344CB8AC3E}">
        <p14:creationId xmlns:p14="http://schemas.microsoft.com/office/powerpoint/2010/main" val="4086906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tton wool cloud supported by miniature wood ladders">
            <a:extLst>
              <a:ext uri="{FF2B5EF4-FFF2-40B4-BE49-F238E27FC236}">
                <a16:creationId xmlns:a16="http://schemas.microsoft.com/office/drawing/2014/main" id="{19DE7789-6D6D-9342-8871-2C67640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5132" r="2513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C5AC81E-940E-9E4E-8992-194F7346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722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Migration der Anwendung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99F35-19F2-0C4F-9C4A-29C9240C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F33D-D8B8-814B-BE02-9A36072813B7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B65076-496C-DD4A-94DC-A705454A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0A9F7-1E3A-6A48-B647-CFADC28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64C9E1-E96C-C646-B58C-156AA16EC122}"/>
              </a:ext>
            </a:extLst>
          </p:cNvPr>
          <p:cNvSpPr txBox="1">
            <a:spLocks/>
          </p:cNvSpPr>
          <p:nvPr/>
        </p:nvSpPr>
        <p:spPr>
          <a:xfrm>
            <a:off x="833745" y="2055803"/>
            <a:ext cx="6254496" cy="353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Aufsetzen der Infrastruktur in Terraform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sysClr val="windowText" lastClr="000000"/>
                </a:solidFill>
                <a:latin typeface="Calibri" panose="020F0502020204030204"/>
              </a:rPr>
              <a:t>Automatisierung mit </a:t>
            </a:r>
            <a:r>
              <a:rPr lang="de-DE" dirty="0" err="1">
                <a:solidFill>
                  <a:sysClr val="windowText" lastClr="000000"/>
                </a:solidFill>
                <a:latin typeface="Calibri" panose="020F0502020204030204"/>
              </a:rPr>
              <a:t>CodePipeline</a:t>
            </a:r>
            <a:endParaRPr lang="de-DE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sysClr val="windowText" lastClr="000000"/>
                </a:solidFill>
                <a:latin typeface="Calibri" panose="020F0502020204030204"/>
              </a:rPr>
              <a:t>Test mit Testdaten</a:t>
            </a:r>
          </a:p>
          <a:p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Herausforderungen lokal vs. Cloud</a:t>
            </a:r>
          </a:p>
        </p:txBody>
      </p:sp>
    </p:spTree>
    <p:extLst>
      <p:ext uri="{BB962C8B-B14F-4D97-AF65-F5344CB8AC3E}">
        <p14:creationId xmlns:p14="http://schemas.microsoft.com/office/powerpoint/2010/main" val="2255683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Ergebnis</a:t>
            </a: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Presentation with pie chart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3A87784-AA74-474F-A588-CADA8B256F09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4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04348CE-FBA0-0F42-8132-27A488BC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2748"/>
            <a:ext cx="6254496" cy="407822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Einleitung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Projektumfeld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Cloud-Native Grundlagen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Forschung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Implementierung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Showcase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Kritische Würdigung und Ausblick</a:t>
            </a:r>
          </a:p>
          <a:p>
            <a:pPr marL="514350" indent="-514350">
              <a:buFont typeface="+mj-lt"/>
              <a:buAutoNum type="arabicParenR"/>
            </a:pP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colorful, stationary, writing implement, child&#10;&#10;Description automatically generated">
            <a:extLst>
              <a:ext uri="{FF2B5EF4-FFF2-40B4-BE49-F238E27FC236}">
                <a16:creationId xmlns:a16="http://schemas.microsoft.com/office/drawing/2014/main" id="{E0902470-3110-4A4F-839E-E49C3DDD9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2737" r="35317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CCB228F3-18F6-2B48-AE7E-5F3541D3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CF8C9-6299-144E-A56C-D17AFB62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D69A-D85F-8140-BA9B-AD4E772F557C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42184-97DD-9E40-8B0C-BC0BCB2B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F8B9E-8BE5-2742-B6FB-A80B1C98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8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0230-B251-EF85-AE48-27FC4E6C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7A6C-4C95-A849-8DC5-8D6EE340DD47}" type="datetime1">
              <a:rPr lang="de-DE" smtClean="0"/>
              <a:t>18.09.22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5B529-698D-177C-6B13-94093B07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3D539-AE7D-AE9B-431D-8D98AA5B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95480-7174-2620-6FE8-9FCC7E24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93" y="1000933"/>
            <a:ext cx="2561933" cy="5297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DA9F6-7747-D9DB-07F1-EFCC94E0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18" y="1000933"/>
            <a:ext cx="6684164" cy="1768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726FEC-5A1D-A2AF-788B-55AC75F0A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782" y="4101390"/>
            <a:ext cx="7632700" cy="219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3F5D86-AB8B-8F3E-BAD3-6FA561495E05}"/>
              </a:ext>
            </a:extLst>
          </p:cNvPr>
          <p:cNvSpPr txBox="1"/>
          <p:nvPr/>
        </p:nvSpPr>
        <p:spPr>
          <a:xfrm>
            <a:off x="558493" y="367357"/>
            <a:ext cx="280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Pipeline nach erfolgreichem</a:t>
            </a:r>
          </a:p>
          <a:p>
            <a:r>
              <a:rPr lang="en-DE" dirty="0"/>
              <a:t>Deployment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B64D4-0ABE-503A-9298-F7E5023FC710}"/>
              </a:ext>
            </a:extLst>
          </p:cNvPr>
          <p:cNvSpPr txBox="1"/>
          <p:nvPr/>
        </p:nvSpPr>
        <p:spPr>
          <a:xfrm>
            <a:off x="4811318" y="631601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3 Tasks parallel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55065E-2EDF-7F95-6635-09D51B24735C}"/>
              </a:ext>
            </a:extLst>
          </p:cNvPr>
          <p:cNvSpPr txBox="1"/>
          <p:nvPr/>
        </p:nvSpPr>
        <p:spPr>
          <a:xfrm>
            <a:off x="3862782" y="3732058"/>
            <a:ext cx="286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Update in BOX, nach API Call</a:t>
            </a:r>
          </a:p>
        </p:txBody>
      </p:sp>
    </p:spTree>
    <p:extLst>
      <p:ext uri="{BB962C8B-B14F-4D97-AF65-F5344CB8AC3E}">
        <p14:creationId xmlns:p14="http://schemas.microsoft.com/office/powerpoint/2010/main" val="3305754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colourful toy blocks">
            <a:extLst>
              <a:ext uri="{FF2B5EF4-FFF2-40B4-BE49-F238E27FC236}">
                <a16:creationId xmlns:a16="http://schemas.microsoft.com/office/drawing/2014/main" id="{19DE7789-6D6D-9342-8871-2C67640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7449" r="27449"/>
          <a:stretch/>
        </p:blipFill>
        <p:spPr>
          <a:xfrm>
            <a:off x="7552267" y="10"/>
            <a:ext cx="4639733" cy="685799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C5AC81E-940E-9E4E-8992-194F7346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722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Ergebnis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99F35-19F2-0C4F-9C4A-29C9240C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F33D-D8B8-814B-BE02-9A36072813B7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B65076-496C-DD4A-94DC-A705454A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0A9F7-1E3A-6A48-B647-CFADC28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2">
                    <a:lumMod val="75000"/>
                  </a:schemeClr>
                </a:solidFill>
              </a:rPr>
              <a:t>21</a:t>
            </a:fld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64C9E1-E96C-C646-B58C-156AA16EC122}"/>
              </a:ext>
            </a:extLst>
          </p:cNvPr>
          <p:cNvSpPr txBox="1">
            <a:spLocks/>
          </p:cNvSpPr>
          <p:nvPr/>
        </p:nvSpPr>
        <p:spPr>
          <a:xfrm>
            <a:off x="833745" y="2055803"/>
            <a:ext cx="6254496" cy="353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Technische Realisierung unproblematisch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Entwicklungsaufwand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  <a:p>
            <a:r>
              <a:rPr lang="de-DE" dirty="0">
                <a:solidFill>
                  <a:schemeClr val="bg1"/>
                </a:solidFill>
              </a:rPr>
              <a:t>Zeitersparnis in Ausführung eher gering</a:t>
            </a:r>
          </a:p>
          <a:p>
            <a:r>
              <a:rPr lang="de-DE" dirty="0">
                <a:solidFill>
                  <a:schemeClr val="bg1"/>
                </a:solidFill>
              </a:rPr>
              <a:t>Schnelle Bereitstellung, Skalierbarkeit und Mehrbenutzerfähigkeit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Cloud Native</a:t>
            </a:r>
          </a:p>
          <a:p>
            <a:r>
              <a:rPr lang="de-DE" dirty="0">
                <a:solidFill>
                  <a:schemeClr val="bg1"/>
                </a:solidFill>
              </a:rPr>
              <a:t>Sicherheit in Public Cloud fragwürdig</a:t>
            </a:r>
          </a:p>
        </p:txBody>
      </p:sp>
    </p:spTree>
    <p:extLst>
      <p:ext uri="{BB962C8B-B14F-4D97-AF65-F5344CB8AC3E}">
        <p14:creationId xmlns:p14="http://schemas.microsoft.com/office/powerpoint/2010/main" val="693258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Kritisch</a:t>
            </a:r>
            <a:r>
              <a:rPr lang="en-US" sz="6000" b="1" dirty="0" err="1">
                <a:solidFill>
                  <a:srgbClr val="FFFFFF"/>
                </a:solidFill>
              </a:rPr>
              <a:t>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sz="6000" b="1" dirty="0" err="1">
                <a:solidFill>
                  <a:srgbClr val="FFFFFF"/>
                </a:solidFill>
              </a:rPr>
              <a:t>Würdigung</a:t>
            </a: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b="1" dirty="0">
                <a:solidFill>
                  <a:srgbClr val="FFFFFF"/>
                </a:solidFill>
              </a:rPr>
              <a:t>&amp;</a:t>
            </a: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Ausblick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Future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DB57719-6330-7C4C-8209-367D485B44DF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3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bot with a face">
            <a:extLst>
              <a:ext uri="{FF2B5EF4-FFF2-40B4-BE49-F238E27FC236}">
                <a16:creationId xmlns:a16="http://schemas.microsoft.com/office/drawing/2014/main" id="{19DE7789-6D6D-9342-8871-2C67640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6321" r="26321"/>
          <a:stretch/>
        </p:blipFill>
        <p:spPr>
          <a:xfrm>
            <a:off x="7552267" y="10"/>
            <a:ext cx="4639733" cy="685799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C5AC81E-940E-9E4E-8992-194F7346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722"/>
            <a:ext cx="10515600" cy="1325563"/>
          </a:xfrm>
        </p:spPr>
        <p:txBody>
          <a:bodyPr>
            <a:normAutofit/>
          </a:bodyPr>
          <a:lstStyle/>
          <a:p>
            <a:r>
              <a:rPr kumimoji="0" lang="de-DE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Kritische Würdigung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99F35-19F2-0C4F-9C4A-29C9240C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F33D-D8B8-814B-BE02-9A36072813B7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B65076-496C-DD4A-94DC-A705454A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0A9F7-1E3A-6A48-B647-CFADC28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2">
                    <a:lumMod val="75000"/>
                  </a:schemeClr>
                </a:solidFill>
              </a:rPr>
              <a:t>23</a:t>
            </a:fld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540B6E0-1A30-ADAD-E36A-61B5547BED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26320"/>
              </p:ext>
            </p:extLst>
          </p:nvPr>
        </p:nvGraphicFramePr>
        <p:xfrm>
          <a:off x="838200" y="1825625"/>
          <a:ext cx="584540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929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1AFA0-549D-944C-9775-36F2CC24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26" y="2055803"/>
            <a:ext cx="6811738" cy="3663072"/>
          </a:xfrm>
        </p:spPr>
        <p:txBody>
          <a:bodyPr anchor="ctr">
            <a:normAutofit/>
          </a:bodyPr>
          <a:lstStyle/>
          <a:p>
            <a:r>
              <a:rPr lang="de-DE" sz="2600" dirty="0"/>
              <a:t>Qualitätssicherung des Prototypen</a:t>
            </a:r>
          </a:p>
          <a:p>
            <a:r>
              <a:rPr lang="de-DE" sz="2600" dirty="0"/>
              <a:t>Unit Tests </a:t>
            </a:r>
            <a:r>
              <a:rPr lang="de-DE" sz="2600" dirty="0">
                <a:sym typeface="Wingdings" pitchFamily="2" charset="2"/>
              </a:rPr>
              <a:t> automatisches Testen</a:t>
            </a:r>
            <a:endParaRPr lang="de-DE" sz="2600" dirty="0"/>
          </a:p>
          <a:p>
            <a:r>
              <a:rPr lang="de-DE" sz="2600" dirty="0"/>
              <a:t>Bereitstellung in Projekt</a:t>
            </a:r>
          </a:p>
          <a:p>
            <a:r>
              <a:rPr lang="de-DE" sz="2600" dirty="0"/>
              <a:t>Migration der anderen Services</a:t>
            </a:r>
          </a:p>
          <a:p>
            <a:r>
              <a:rPr lang="de-DE" sz="2600" dirty="0"/>
              <a:t>Bereitstellung für weitere Projekte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178A55-40C4-294F-963D-70E21831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6474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5C78D0-60B9-F543-9DD6-523A446A574B}" type="datetime1">
              <a:rPr lang="de-DE" smtClean="0"/>
              <a:t>18.09.22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EA51D-DF3C-2540-A44A-3ADBB4B1B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8756" y="6356350"/>
            <a:ext cx="38114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Bela </a:t>
            </a:r>
            <a:r>
              <a:rPr lang="en-US" dirty="0" err="1"/>
              <a:t>Föhrenbacher</a:t>
            </a:r>
            <a:r>
              <a:rPr lang="en-US" dirty="0"/>
              <a:t> - IBM</a:t>
            </a:r>
          </a:p>
        </p:txBody>
      </p:sp>
      <p:pic>
        <p:nvPicPr>
          <p:cNvPr id="13" name="Picture 12" descr="Plane on tarmac">
            <a:extLst>
              <a:ext uri="{FF2B5EF4-FFF2-40B4-BE49-F238E27FC236}">
                <a16:creationId xmlns:a16="http://schemas.microsoft.com/office/drawing/2014/main" id="{651F247D-C702-7448-94E4-B16D95C68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3762" t="-1" r="32749" b="-1"/>
          <a:stretch/>
        </p:blipFill>
        <p:spPr>
          <a:xfrm>
            <a:off x="7549218" y="10"/>
            <a:ext cx="4639733" cy="6857990"/>
          </a:xfrm>
          <a:prstGeom prst="rect">
            <a:avLst/>
          </a:prstGeom>
          <a:effectLst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C8B1B-3442-4F4E-8239-4E083BE7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402554A-8305-A74E-B878-9B359AC9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Ausblick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442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76B6B-049A-EE4B-8CA8-0CF828615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Vielen Dank für Ihre Aufmerksamkeit !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Smiling face with solid fill with solid fill">
            <a:extLst>
              <a:ext uri="{FF2B5EF4-FFF2-40B4-BE49-F238E27FC236}">
                <a16:creationId xmlns:a16="http://schemas.microsoft.com/office/drawing/2014/main" id="{4CFD36DF-A5B6-4FCB-BFB0-4C6895CAD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pic>
        <p:nvPicPr>
          <p:cNvPr id="18" name="Picture 17" descr="A picture containing text, building, light&#10;&#10;Description automatically generated">
            <a:extLst>
              <a:ext uri="{FF2B5EF4-FFF2-40B4-BE49-F238E27FC236}">
                <a16:creationId xmlns:a16="http://schemas.microsoft.com/office/drawing/2014/main" id="{9E85FCD2-6780-7F43-8CBD-F6E93632687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0292316" y="171339"/>
            <a:ext cx="1714681" cy="689931"/>
          </a:xfrm>
          <a:prstGeom prst="rect">
            <a:avLst/>
          </a:prstGeom>
        </p:spPr>
      </p:pic>
      <p:pic>
        <p:nvPicPr>
          <p:cNvPr id="19" name="Picture 18" descr="Logo&#10;&#10;Description automatically generated with medium confidence">
            <a:extLst>
              <a:ext uri="{FF2B5EF4-FFF2-40B4-BE49-F238E27FC236}">
                <a16:creationId xmlns:a16="http://schemas.microsoft.com/office/drawing/2014/main" id="{F60F05F8-BD0D-244B-B577-69BED6D4C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003" y="171339"/>
            <a:ext cx="2057400" cy="86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A289E-CBD6-4848-B48E-4437FC2F2FA6}"/>
              </a:ext>
            </a:extLst>
          </p:cNvPr>
          <p:cNvSpPr txBox="1"/>
          <p:nvPr/>
        </p:nvSpPr>
        <p:spPr>
          <a:xfrm>
            <a:off x="10250129" y="2094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F19C3-96D3-AA4A-B41D-DD3D93C2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F96FC-FCF8-4C43-9360-9E808A9E6EE1}" type="datetime1">
              <a:rPr lang="de-DE" smtClean="0">
                <a:solidFill>
                  <a:schemeClr val="bg1"/>
                </a:solidFill>
              </a:rPr>
              <a:t>18.09.22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B9C0F-9A09-3B4F-960E-A024EDA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Bela </a:t>
            </a:r>
            <a:r>
              <a:rPr lang="en-US" dirty="0" err="1">
                <a:solidFill>
                  <a:schemeClr val="bg1"/>
                </a:solidFill>
              </a:rPr>
              <a:t>Föhrenbacher</a:t>
            </a:r>
            <a:r>
              <a:rPr lang="en-US" dirty="0">
                <a:solidFill>
                  <a:schemeClr val="bg1"/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2E3894-389F-CF42-AF21-0E50B36C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59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Einleitung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Play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387" r="17654"/>
          <a:stretch/>
        </p:blipFill>
        <p:spPr>
          <a:xfrm>
            <a:off x="5836763" y="1371600"/>
            <a:ext cx="763571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B2034BC-DA4D-5640-BD0B-4576DDB790B8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28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3831109-3409-D34F-BBA8-70440FD42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8543"/>
            <a:ext cx="6254496" cy="4282802"/>
          </a:xfrm>
        </p:spPr>
        <p:txBody>
          <a:bodyPr anchor="ctr">
            <a:normAutofit/>
          </a:bodyPr>
          <a:lstStyle/>
          <a:p>
            <a:r>
              <a:rPr lang="de-DE" sz="2200" dirty="0">
                <a:solidFill>
                  <a:schemeClr val="bg1"/>
                </a:solidFill>
              </a:rPr>
              <a:t>Cloud Migration als Trend</a:t>
            </a:r>
          </a:p>
          <a:p>
            <a:r>
              <a:rPr lang="de-DE" sz="2200" dirty="0">
                <a:solidFill>
                  <a:schemeClr val="bg1"/>
                </a:solidFill>
              </a:rPr>
              <a:t>Wahl passender Migrationsmethode</a:t>
            </a:r>
          </a:p>
          <a:p>
            <a:r>
              <a:rPr lang="de-DE" sz="2200" dirty="0">
                <a:solidFill>
                  <a:schemeClr val="bg1"/>
                </a:solidFill>
              </a:rPr>
              <a:t>Architekturdesign der Anwendung und </a:t>
            </a:r>
            <a:r>
              <a:rPr lang="de-DE" sz="2200">
                <a:solidFill>
                  <a:schemeClr val="bg1"/>
                </a:solidFill>
              </a:rPr>
              <a:t>Cloud Infrastruktur</a:t>
            </a:r>
            <a:endParaRPr lang="de-DE" sz="2200" dirty="0">
              <a:solidFill>
                <a:schemeClr val="bg1"/>
              </a:solidFill>
            </a:endParaRPr>
          </a:p>
        </p:txBody>
      </p:sp>
      <p:pic>
        <p:nvPicPr>
          <p:cNvPr id="19" name="Picture 18" descr="3D Tetris pieces">
            <a:extLst>
              <a:ext uri="{FF2B5EF4-FFF2-40B4-BE49-F238E27FC236}">
                <a16:creationId xmlns:a16="http://schemas.microsoft.com/office/drawing/2014/main" id="{4608179B-1201-CC4E-B96B-7D4203911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2106" r="3273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8350A1B1-8B67-584A-A625-CCF71A2F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Problemstellung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F2E01-CA5E-9549-8A33-86108D38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A8971-3080-1B4E-8897-B5C025164703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EABD-8F67-2942-B38A-A7A0CC4E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FCB67-5F2F-7145-8603-CAF45C78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6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3831109-3409-D34F-BBA8-70440FD42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45" y="2055803"/>
            <a:ext cx="6254496" cy="3537714"/>
          </a:xfrm>
        </p:spPr>
        <p:txBody>
          <a:bodyPr anchor="ctr">
            <a:normAutofit/>
          </a:bodyPr>
          <a:lstStyle/>
          <a:p>
            <a:r>
              <a:rPr lang="de-DE" dirty="0"/>
              <a:t>Untersuchung der Vor- und Nachteile</a:t>
            </a:r>
          </a:p>
          <a:p>
            <a:r>
              <a:rPr lang="de-DE" dirty="0">
                <a:sym typeface="Wingdings" pitchFamily="2" charset="2"/>
              </a:rPr>
              <a:t>Untersuchung notwendiger Veränderungen</a:t>
            </a:r>
          </a:p>
        </p:txBody>
      </p:sp>
      <p:pic>
        <p:nvPicPr>
          <p:cNvPr id="19" name="Picture 18" descr="Dart on bullseye">
            <a:extLst>
              <a:ext uri="{FF2B5EF4-FFF2-40B4-BE49-F238E27FC236}">
                <a16:creationId xmlns:a16="http://schemas.microsoft.com/office/drawing/2014/main" id="{4608179B-1201-CC4E-B96B-7D42039119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7471" r="27471"/>
          <a:stretch/>
        </p:blipFill>
        <p:spPr>
          <a:xfrm>
            <a:off x="7549896" y="10"/>
            <a:ext cx="4639733" cy="685799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8350A1B1-8B67-584A-A625-CCF71A2F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Zielsetzung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F2E01-CA5E-9549-8A33-86108D38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9983-A603-8547-8B1B-0DF42668F3A4}" type="datetime1">
              <a:rPr lang="de-DE" smtClean="0">
                <a:solidFill>
                  <a:schemeClr val="bg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EABD-8F67-2942-B38A-A7A0CC4E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FCB67-5F2F-7145-8603-CAF45C78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4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Projektumfeld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Compass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96CA97-88E7-FB4F-96AC-7E809537E28A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2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6FC6-65F7-BB4D-AF91-FC21A141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9281"/>
            <a:ext cx="6254496" cy="4182063"/>
          </a:xfrm>
        </p:spPr>
        <p:txBody>
          <a:bodyPr anchor="ctr">
            <a:normAutofit/>
          </a:bodyPr>
          <a:lstStyle/>
          <a:p>
            <a:r>
              <a:rPr lang="de-DE" sz="2600" dirty="0">
                <a:solidFill>
                  <a:schemeClr val="bg1"/>
                </a:solidFill>
              </a:rPr>
              <a:t>Einsatzort: Daimler Account von IBM Consulting, Ehningen</a:t>
            </a:r>
          </a:p>
          <a:p>
            <a:r>
              <a:rPr lang="de-DE" sz="2600" dirty="0">
                <a:solidFill>
                  <a:schemeClr val="bg1"/>
                </a:solidFill>
              </a:rPr>
              <a:t>XENTRY Projekt (Aftersales Plattform)</a:t>
            </a:r>
          </a:p>
          <a:p>
            <a:r>
              <a:rPr lang="de-DE" sz="2600" dirty="0">
                <a:solidFill>
                  <a:schemeClr val="bg1"/>
                </a:solidFill>
              </a:rPr>
              <a:t>Projektmanagement: Arbeitszeiterfassung und Zuweisung zu Projekten für Rechnungsstellung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C118E2-DC63-D24B-8161-BA136AEC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441" r="2744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16520DF-DDEC-9748-81B7-3AA714B1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Anwendungskontext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B5854-9717-0F44-809A-7DC6369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AA6C-CD95-984D-9B73-C6CE049F9673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097C-4100-7648-8A5F-74E1E93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3B7CE-5CFA-C343-9EA1-6B8568E8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32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ubes connected with a red line">
            <a:extLst>
              <a:ext uri="{FF2B5EF4-FFF2-40B4-BE49-F238E27FC236}">
                <a16:creationId xmlns:a16="http://schemas.microsoft.com/office/drawing/2014/main" id="{41C118E2-DC63-D24B-8161-BA136AEC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3978" r="23978"/>
          <a:stretch/>
        </p:blipFill>
        <p:spPr>
          <a:xfrm>
            <a:off x="7552267" y="10"/>
            <a:ext cx="463973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6FC6-65F7-BB4D-AF91-FC21A141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2" y="1460130"/>
            <a:ext cx="6254496" cy="46111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600" b="1" dirty="0">
                <a:solidFill>
                  <a:schemeClr val="bg1"/>
                </a:solidFill>
              </a:rPr>
              <a:t>Financial Management Anwendung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16520DF-DDEC-9748-81B7-3AA714B1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Use-Case Beschreibung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B5854-9717-0F44-809A-7DC6369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81A0-A825-4642-9CBF-3D9585700625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097C-4100-7648-8A5F-74E1E93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3B7CE-5CFA-C343-9EA1-6B8568E8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2">
                    <a:lumMod val="75000"/>
                  </a:schemeClr>
                </a:solidFill>
              </a:rPr>
              <a:t>8</a:t>
            </a:fld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5DEDC-BE47-D7EE-55EB-3B7237F51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63" y="2055803"/>
            <a:ext cx="6735673" cy="37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36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Cloud-Native 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Grundlagen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Cloud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A20BA9-F561-1E40-92D3-0050097A5FF2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19065</TotalTime>
  <Words>430</Words>
  <Application>Microsoft Macintosh PowerPoint</Application>
  <PresentationFormat>Widescreen</PresentationFormat>
  <Paragraphs>182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Analyse der Vor- und Nachteile der Anwendungstransformation von lokalen Systemen in die Cloud</vt:lpstr>
      <vt:lpstr>Agenda</vt:lpstr>
      <vt:lpstr>Einleitung</vt:lpstr>
      <vt:lpstr>Problemstellung</vt:lpstr>
      <vt:lpstr>Zielsetzung</vt:lpstr>
      <vt:lpstr>Projektumfeld</vt:lpstr>
      <vt:lpstr>Anwendungskontext</vt:lpstr>
      <vt:lpstr>Use-Case Beschreibung</vt:lpstr>
      <vt:lpstr>Cloud-Native Grundlagen</vt:lpstr>
      <vt:lpstr>Anforderungen / Merkmale</vt:lpstr>
      <vt:lpstr>Veränderungen</vt:lpstr>
      <vt:lpstr>Forschung</vt:lpstr>
      <vt:lpstr>Vorgehen</vt:lpstr>
      <vt:lpstr>Implementierung</vt:lpstr>
      <vt:lpstr>Collect Service</vt:lpstr>
      <vt:lpstr>Cloud Infrastruktur</vt:lpstr>
      <vt:lpstr>Entwicklung des Prototypen</vt:lpstr>
      <vt:lpstr>Migration der Anwendung</vt:lpstr>
      <vt:lpstr>Ergebnis / Prototyp</vt:lpstr>
      <vt:lpstr>PowerPoint Presentation</vt:lpstr>
      <vt:lpstr>Ergebnis</vt:lpstr>
      <vt:lpstr>Kritische Würdigung &amp; Ausblick</vt:lpstr>
      <vt:lpstr>Kritische Würdigung</vt:lpstr>
      <vt:lpstr>Ausblick</vt:lpstr>
      <vt:lpstr>Vielen Dank für Ihre Aufmerksamkeit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Configuration Repository App for a Distributed and Mission Critical Contract Management System</dc:title>
  <dc:creator>Foehrenbacher Bela (inf19017)</dc:creator>
  <cp:lastModifiedBy>Bela Foehrenbacher</cp:lastModifiedBy>
  <cp:revision>149</cp:revision>
  <cp:lastPrinted>2022-05-30T09:22:44Z</cp:lastPrinted>
  <dcterms:created xsi:type="dcterms:W3CDTF">2021-09-15T06:43:47Z</dcterms:created>
  <dcterms:modified xsi:type="dcterms:W3CDTF">2022-09-18T17:57:56Z</dcterms:modified>
</cp:coreProperties>
</file>